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0"/>
    <c:plotArea>
      <c:layout/>
      <c:barChart>
        <c:barDir val="col"/>
        <c:grouping val="stack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Administration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15000</c:v>
                </c:pt>
                <c:pt idx="1">
                  <c:v>30000</c:v>
                </c:pt>
                <c:pt idx="2">
                  <c:v>25000</c:v>
                </c:pt>
                <c:pt idx="3">
                  <c:v>10000</c:v>
                </c:pt>
                <c:pt idx="4">
                  <c:v>15000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9C-4DB9-82A8-B7F8488AB2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Road Projects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355000</c:v>
                </c:pt>
                <c:pt idx="1">
                  <c:v>427000</c:v>
                </c:pt>
                <c:pt idx="2">
                  <c:v>348000</c:v>
                </c:pt>
                <c:pt idx="3">
                  <c:v>338000</c:v>
                </c:pt>
                <c:pt idx="4">
                  <c:v>338000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9C-4DB9-82A8-B7F8488AB2E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Fire Department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55793</c:v>
                </c:pt>
                <c:pt idx="1">
                  <c:v>200793</c:v>
                </c:pt>
                <c:pt idx="2">
                  <c:v>189443</c:v>
                </c:pt>
                <c:pt idx="3">
                  <c:v>171293</c:v>
                </c:pt>
                <c:pt idx="4">
                  <c:v>195793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9C-4DB9-82A8-B7F8488AB2E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Police Department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0</c:v>
                </c:pt>
                <c:pt idx="1">
                  <c:v>47200</c:v>
                </c:pt>
                <c:pt idx="2">
                  <c:v>52025</c:v>
                </c:pt>
                <c:pt idx="3">
                  <c:v>53325</c:v>
                </c:pt>
                <c:pt idx="4">
                  <c:v>98225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9C-4DB9-82A8-B7F8488AB2E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Public Works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25000</c:v>
                </c:pt>
                <c:pt idx="1">
                  <c:v>25000</c:v>
                </c:pt>
                <c:pt idx="2">
                  <c:v>105000</c:v>
                </c:pt>
                <c:pt idx="3">
                  <c:v>50000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9C-4DB9-82A8-B7F8488AB2E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Transfer Station</c:v>
                </c:pt>
              </c:strCache>
            </c:strRef>
          </c:tx>
          <c:invertIfNegative val="1"/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0">
                  <c:v>25000</c:v>
                </c:pt>
                <c:pt idx="1">
                  <c:v>128000</c:v>
                </c:pt>
                <c:pt idx="2">
                  <c:v>41500</c:v>
                </c:pt>
                <c:pt idx="3">
                  <c:v>32000</c:v>
                </c:pt>
                <c:pt idx="4">
                  <c:v>37500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9C-4DB9-82A8-B7F8488AB2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Planned Spending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15000</c:v>
                </c:pt>
                <c:pt idx="1">
                  <c:v>30000</c:v>
                </c:pt>
                <c:pt idx="2">
                  <c:v>25000</c:v>
                </c:pt>
                <c:pt idx="3">
                  <c:v>10000</c:v>
                </c:pt>
                <c:pt idx="4">
                  <c:v>15000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CF9-4D63-9D01-8D0BE9B27D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791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Planned Spending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355000</c:v>
                </c:pt>
                <c:pt idx="1">
                  <c:v>427000</c:v>
                </c:pt>
                <c:pt idx="2">
                  <c:v>348000</c:v>
                </c:pt>
                <c:pt idx="3">
                  <c:v>338000</c:v>
                </c:pt>
                <c:pt idx="4">
                  <c:v>338000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E7-4C3A-99C4-954D9E3E82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791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Planned Spending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55793</c:v>
                </c:pt>
                <c:pt idx="1">
                  <c:v>200793</c:v>
                </c:pt>
                <c:pt idx="2">
                  <c:v>189443</c:v>
                </c:pt>
                <c:pt idx="3">
                  <c:v>171293</c:v>
                </c:pt>
                <c:pt idx="4">
                  <c:v>195793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75-4C4C-9498-658B5EDC73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791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Planned Spending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47200</c:v>
                </c:pt>
                <c:pt idx="2">
                  <c:v>52025</c:v>
                </c:pt>
                <c:pt idx="3">
                  <c:v>53325</c:v>
                </c:pt>
                <c:pt idx="4">
                  <c:v>98225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E9-4BF6-A9E3-EA68911C72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791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Planned Spending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25000</c:v>
                </c:pt>
                <c:pt idx="1">
                  <c:v>25000</c:v>
                </c:pt>
                <c:pt idx="2">
                  <c:v>105000</c:v>
                </c:pt>
                <c:pt idx="3">
                  <c:v>50000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B0-4450-B500-E95E474D3A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791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Planned Spending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FY26</c:v>
                </c:pt>
                <c:pt idx="1">
                  <c:v>FY27</c:v>
                </c:pt>
                <c:pt idx="2">
                  <c:v>FY28</c:v>
                </c:pt>
                <c:pt idx="3">
                  <c:v>FY29</c:v>
                </c:pt>
                <c:pt idx="4">
                  <c:v>FY30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25000</c:v>
                </c:pt>
                <c:pt idx="1">
                  <c:v>128000</c:v>
                </c:pt>
                <c:pt idx="2">
                  <c:v>41500</c:v>
                </c:pt>
                <c:pt idx="3">
                  <c:v>32000</c:v>
                </c:pt>
                <c:pt idx="4">
                  <c:v>37500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AF-42D3-B794-9929CC80AC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7917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Five-Year Capital Improvement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FY26–FY30 | Capital Spending Overview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2800" b="1"/>
            </a:pPr>
            <a:r>
              <a:t>5-Year Capital Plan by Department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2800" b="1"/>
            </a:pPr>
            <a:r>
              <a:t>Administration – Capital Spending Trend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2800" b="1"/>
            </a:pPr>
            <a:r>
              <a:t>Road Projects – Capital Spending Trend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2800" b="1"/>
            </a:pPr>
            <a:r>
              <a:t>Fire Department – Capital Spending Trend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2800" b="1"/>
            </a:pPr>
            <a:r>
              <a:t>Police Department – Capital Spending Trend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2800" b="1"/>
            </a:pPr>
            <a:r>
              <a:t>Public Works – Capital Spending Trend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 sz="2800" b="1"/>
            </a:pPr>
            <a:r>
              <a:t>Transfer Station – Capital Spending Trend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1371600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</Words>
  <Application>Microsoft Office PowerPoint</Application>
  <PresentationFormat>On-screen Show (4:3)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Five-Year Capital Improvement Plan</vt:lpstr>
      <vt:lpstr>5-Year Capital Plan by Department</vt:lpstr>
      <vt:lpstr>Administration – Capital Spending Trend</vt:lpstr>
      <vt:lpstr>Road Projects – Capital Spending Trend</vt:lpstr>
      <vt:lpstr>Fire Department – Capital Spending Trend</vt:lpstr>
      <vt:lpstr>Police Department – Capital Spending Trend</vt:lpstr>
      <vt:lpstr>Public Works – Capital Spending Trend</vt:lpstr>
      <vt:lpstr>Transfer Station – Capital Spending Trend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Raquel Welch</dc:creator>
  <cp:keywords/>
  <dc:description>generated using python-pptx</dc:description>
  <cp:lastModifiedBy>Raquel Welch</cp:lastModifiedBy>
  <cp:revision>1</cp:revision>
  <dcterms:created xsi:type="dcterms:W3CDTF">2013-01-27T09:14:16Z</dcterms:created>
  <dcterms:modified xsi:type="dcterms:W3CDTF">2026-02-12T13:53:53Z</dcterms:modified>
  <cp:category/>
</cp:coreProperties>
</file>